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y="5143500" cx="9144000"/>
  <p:notesSz cx="6858000" cy="9144000"/>
  <p:embeddedFontLst>
    <p:embeddedFont>
      <p:font typeface="Anton"/>
      <p:regular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Didact Gothic"/>
      <p:regular r:id="rId55"/>
    </p:embeddedFont>
    <p:embeddedFont>
      <p:font typeface="Helvetica Neue"/>
      <p:regular r:id="rId56"/>
      <p:bold r:id="rId57"/>
      <p:italic r:id="rId58"/>
      <p:boldItalic r:id="rId59"/>
    </p:embeddedFont>
    <p:embeddedFont>
      <p:font typeface="Rubik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8" roundtripDataSignature="AMtx7mjabZmZzNd5ahuL3TQMOwf7cyD8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D160B6-AC8B-4A02-9194-65B6682CE6E8}">
  <a:tblStyle styleId="{77D160B6-AC8B-4A02-9194-65B6682CE6E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5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5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ubik-italic.fntdata"/><Relationship Id="rId61" Type="http://schemas.openxmlformats.org/officeDocument/2006/relationships/font" Target="fonts/Rubik-bold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Rubik-boldItalic.fntdata"/><Relationship Id="rId22" Type="http://schemas.openxmlformats.org/officeDocument/2006/relationships/slide" Target="slides/slide15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7.xml"/><Relationship Id="rId68" Type="http://customschemas.google.com/relationships/presentationmetadata" Target="metadata"/><Relationship Id="rId23" Type="http://schemas.openxmlformats.org/officeDocument/2006/relationships/slide" Target="slides/slide16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Rubik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-regular.fntdata"/><Relationship Id="rId50" Type="http://schemas.openxmlformats.org/officeDocument/2006/relationships/font" Target="fonts/Anton-regular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4.xml"/><Relationship Id="rId55" Type="http://schemas.openxmlformats.org/officeDocument/2006/relationships/font" Target="fonts/DidactGothic-regular.fntdata"/><Relationship Id="rId10" Type="http://schemas.openxmlformats.org/officeDocument/2006/relationships/slide" Target="slides/slide3.xml"/><Relationship Id="rId54" Type="http://schemas.openxmlformats.org/officeDocument/2006/relationships/font" Target="fonts/Lato-boldItalic.fntdata"/><Relationship Id="rId13" Type="http://schemas.openxmlformats.org/officeDocument/2006/relationships/slide" Target="slides/slide6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5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8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faculty.marshall.usc.edu/gareth-james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</a:rPr>
              <a:t>Sempre obrigatório.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3cd3609fe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33cd360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3cd3609fe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33cd3609f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3cd3609fe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133cd3609f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3cd3609fe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33cd3609f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3cd3609fe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33cd360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3cd3609fe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33cd360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3cd3609fe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33cd3609f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3cd3609fe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133cd3609f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3cd3609fe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133cd360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3cd3609fe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133cd3609f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43067edd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43067edd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3cd3609fe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133cd3609f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3cd3609fe_0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33cd3609f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3cd3609fe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33cd3609f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33cd3609fe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133cd3609f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3cd3609fe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33cd3609f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3cd3609fe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133cd3609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3458a73d69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13458a73d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3cd3609fe_0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133cd3609f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Os alunos </a:t>
            </a:r>
            <a:r>
              <a:rPr lang="pt-BR"/>
              <a:t>terão</a:t>
            </a:r>
            <a:r>
              <a:rPr lang="pt-BR"/>
              <a:t> a capacidade clusterizar os dados e extrair as features importantes.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Sempre obrigatório. A hora do Break, entre 5 e 10 minutos. Considere posicionar a pausa em um momento adequado da aula. Ao retornar, mostrar os resultados da pergunta do slide anterior e gerar uma breve discussão.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200">
                <a:solidFill>
                  <a:schemeClr val="dk1"/>
                </a:solidFill>
              </a:rPr>
              <a:t>“Exemplo na prática”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O(A) docente realizará uma tarefa compartilhando a tela em tempo real. Focará nos passos e os aspectos que devem ser considerados.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Robert Tibshirani</a:t>
            </a:r>
            <a:r>
              <a:rPr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inventor da regressão lasso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Hastie:</a:t>
            </a:r>
            <a:r>
              <a:rPr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varia publicações com machine learning (envolvido nos </a:t>
            </a:r>
            <a:r>
              <a:rPr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tópicos</a:t>
            </a:r>
            <a:r>
              <a:rPr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bootstraps (Efron)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Daniela Witten:</a:t>
            </a:r>
            <a:r>
              <a:rPr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Bioestatística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Gareth James:</a:t>
            </a:r>
            <a:r>
              <a:rPr lang="pt-BR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500" u="sng">
                <a:solidFill>
                  <a:srgbClr val="1A0DAB"/>
                </a:solidFill>
                <a:highlight>
                  <a:srgbClr val="FFFFFF"/>
                </a:highlight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University of Southern California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Sempre obrigatório. No caso de encerrar a aula com o “mapa conceitual”, pode deixar apenas “muito obrigado(a)”. Completar o resumo com palavras-chave do que foi visto.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Exemplo da Gympass de clusterizacao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Até o momento estudamos problemas de aprendizagem supervisionada,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fazendo o uso de diversos métodos de classificação e regressão.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Os problemas de aprendizagem não supervisionada são aquelas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situações inferenciais em que as observações x1, . . . , xn não estão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associadas a respostas y1 . . . , yn fornecidas por um “supervisor”.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Nesta aula, os dados não possuem mais rótulos que os classifiquem, ou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respostas quantitativas correspondentes.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Em termos da teoria disponível, a aprendizagem não supervisionada 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uma área muito menos desenvolvida da Aprendizagem Estatística.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problema exemplar em aprendizagem não supervisionada é a análise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 clusters (conglomerados).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objetivo é definir classes de equivalência tais que os dados dentro 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uma mesma classe sejam “similares” segundo alguma perspectiva.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Intuitivamente, queremos que dentro de cada cluster os objetos sejam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muito similares; e que objetos de dois clusters distintos sejam muito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diferentes.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Queremos encontrar estruturas nos dados.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Exemplo do gato e do cachorro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3cd3609f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33cd360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6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6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90" name="Google Shape;90;p6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6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5" name="Google Shape;105;p4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4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4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4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0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0" name="Google Shape;130;p50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5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2" name="Google Shape;132;p5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5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53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8" name="Google Shape;148;p53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9" name="Google Shape;149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4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4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54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56" name="Google Shape;156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5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6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56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3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5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hyperlink" Target="https://miro.com/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 txBox="1"/>
          <p:nvPr/>
        </p:nvSpPr>
        <p:spPr>
          <a:xfrm>
            <a:off x="1839475" y="2009050"/>
            <a:ext cx="56898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pt-BR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ALGORITMOS DE AGRUPAMENTO I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6" name="Google Shape;176;p1"/>
          <p:cNvSpPr txBox="1"/>
          <p:nvPr/>
        </p:nvSpPr>
        <p:spPr>
          <a:xfrm>
            <a:off x="2022750" y="1633175"/>
            <a:ext cx="4679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Aula 41. </a:t>
            </a:r>
            <a:r>
              <a:rPr b="0" i="0" lang="pt-BR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DATA SCIENCE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266" y="4655188"/>
            <a:ext cx="1419310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5024" y="498800"/>
            <a:ext cx="2042696" cy="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133cd3609fe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33cd3609fe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33cd3609fe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4000" y="771750"/>
            <a:ext cx="57959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133cd3609fe_0_11"/>
          <p:cNvSpPr txBox="1"/>
          <p:nvPr/>
        </p:nvSpPr>
        <p:spPr>
          <a:xfrm>
            <a:off x="2182625" y="204825"/>
            <a:ext cx="526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1:</a:t>
            </a:r>
            <a:r>
              <a:rPr lang="pt-BR" sz="1600"/>
              <a:t> </a:t>
            </a:r>
            <a:r>
              <a:rPr lang="pt-BR" sz="1600"/>
              <a:t>Inicializamos arbitrariamente m1, . . . mk.</a:t>
            </a:r>
            <a:endParaRPr sz="1600"/>
          </a:p>
        </p:txBody>
      </p:sp>
      <p:sp>
        <p:nvSpPr>
          <p:cNvPr id="272" name="Google Shape;272;g133cd3609fe_0_11"/>
          <p:cNvSpPr txBox="1"/>
          <p:nvPr/>
        </p:nvSpPr>
        <p:spPr>
          <a:xfrm>
            <a:off x="3015675" y="1707550"/>
            <a:ext cx="7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M1</a:t>
            </a:r>
            <a:endParaRPr/>
          </a:p>
        </p:txBody>
      </p:sp>
      <p:sp>
        <p:nvSpPr>
          <p:cNvPr id="273" name="Google Shape;273;g133cd3609fe_0_11"/>
          <p:cNvSpPr txBox="1"/>
          <p:nvPr/>
        </p:nvSpPr>
        <p:spPr>
          <a:xfrm>
            <a:off x="3789550" y="3532725"/>
            <a:ext cx="7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133cd3609fe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33cd3609fe_0_35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80" name="Google Shape;280;g133cd3609fe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33cd3609fe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000" y="771750"/>
            <a:ext cx="6192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33cd3609fe_0_35"/>
          <p:cNvSpPr txBox="1"/>
          <p:nvPr/>
        </p:nvSpPr>
        <p:spPr>
          <a:xfrm>
            <a:off x="6691225" y="592350"/>
            <a:ext cx="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Mediatriz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133cd3609fe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33cd3609fe_0_41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89" name="Google Shape;289;g133cd3609fe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33cd3609fe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2000" y="771750"/>
            <a:ext cx="612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133cd3609fe_0_41"/>
          <p:cNvSpPr txBox="1"/>
          <p:nvPr/>
        </p:nvSpPr>
        <p:spPr>
          <a:xfrm>
            <a:off x="6418100" y="945125"/>
            <a:ext cx="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Mediatriz</a:t>
            </a:r>
            <a:endParaRPr/>
          </a:p>
        </p:txBody>
      </p:sp>
      <p:sp>
        <p:nvSpPr>
          <p:cNvPr id="292" name="Google Shape;292;g133cd3609fe_0_41"/>
          <p:cNvSpPr txBox="1"/>
          <p:nvPr/>
        </p:nvSpPr>
        <p:spPr>
          <a:xfrm>
            <a:off x="2182625" y="204825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2:</a:t>
            </a:r>
            <a:r>
              <a:rPr lang="pt-BR" sz="1600"/>
              <a:t> Alocamos as observação no seus respectivos cluster de acordo com sua distância  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133cd3609fe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33cd3609fe_0_47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99" name="Google Shape;299;g133cd3609fe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33cd3609fe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000" y="551125"/>
            <a:ext cx="62279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133cd3609fe_0_47"/>
          <p:cNvSpPr txBox="1"/>
          <p:nvPr/>
        </p:nvSpPr>
        <p:spPr>
          <a:xfrm>
            <a:off x="2182625" y="204825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3:</a:t>
            </a:r>
            <a:r>
              <a:rPr lang="pt-BR" sz="1600"/>
              <a:t> Recalculamos os centróide levando em consideração os pontos de cada cluster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133cd3609fe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33cd3609fe_0_58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08" name="Google Shape;308;g133cd3609fe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33cd3609fe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000" y="924150"/>
            <a:ext cx="6264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33cd3609fe_0_58"/>
          <p:cNvSpPr txBox="1"/>
          <p:nvPr/>
        </p:nvSpPr>
        <p:spPr>
          <a:xfrm>
            <a:off x="6679850" y="1552675"/>
            <a:ext cx="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Mediatriz</a:t>
            </a:r>
            <a:endParaRPr/>
          </a:p>
        </p:txBody>
      </p:sp>
      <p:sp>
        <p:nvSpPr>
          <p:cNvPr id="311" name="Google Shape;311;g133cd3609fe_0_58"/>
          <p:cNvSpPr txBox="1"/>
          <p:nvPr/>
        </p:nvSpPr>
        <p:spPr>
          <a:xfrm>
            <a:off x="2182625" y="0"/>
            <a:ext cx="5268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4:</a:t>
            </a:r>
            <a:r>
              <a:rPr lang="pt-BR" sz="1600"/>
              <a:t> Verificamos se as observações estão nos seus respectivos </a:t>
            </a:r>
            <a:r>
              <a:rPr lang="pt-BR" sz="1600"/>
              <a:t>clusters</a:t>
            </a:r>
            <a:r>
              <a:rPr lang="pt-BR" sz="1600"/>
              <a:t> de acordo com sua distância. Se </a:t>
            </a:r>
            <a:r>
              <a:rPr lang="pt-BR" sz="1600"/>
              <a:t>não,</a:t>
            </a:r>
            <a:r>
              <a:rPr lang="pt-BR" sz="1600"/>
              <a:t> retagueamos os pontos novamente e re</a:t>
            </a:r>
            <a:r>
              <a:rPr lang="pt-BR" sz="1600"/>
              <a:t>começamos</a:t>
            </a:r>
            <a:r>
              <a:rPr lang="pt-BR" sz="1600"/>
              <a:t> o </a:t>
            </a:r>
            <a:r>
              <a:rPr lang="pt-BR" sz="1600"/>
              <a:t>algoritmo.</a:t>
            </a:r>
            <a:r>
              <a:rPr lang="pt-BR" sz="1600"/>
              <a:t> (</a:t>
            </a:r>
            <a:r>
              <a:rPr b="1" lang="pt-BR" sz="1600"/>
              <a:t>Passo 2 e 3</a:t>
            </a:r>
            <a:r>
              <a:rPr lang="pt-BR" sz="1600"/>
              <a:t>).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133cd3609fe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33cd3609fe_0_65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18" name="Google Shape;318;g133cd3609fe_0_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33cd3609fe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925" y="771750"/>
            <a:ext cx="619014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33cd3609fe_0_65"/>
          <p:cNvSpPr txBox="1"/>
          <p:nvPr/>
        </p:nvSpPr>
        <p:spPr>
          <a:xfrm>
            <a:off x="2182625" y="204825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3:</a:t>
            </a:r>
            <a:r>
              <a:rPr lang="pt-BR" sz="1600"/>
              <a:t> R</a:t>
            </a:r>
            <a:r>
              <a:rPr lang="pt-BR" sz="1600"/>
              <a:t>ecalculamos os centros dos centróides levando em consideração os pontos de cada cluster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133cd3609fe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33cd3609fe_0_77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27" name="Google Shape;327;g133cd3609fe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133cd3609fe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000" y="771750"/>
            <a:ext cx="6192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133cd3609fe_0_77"/>
          <p:cNvSpPr txBox="1"/>
          <p:nvPr/>
        </p:nvSpPr>
        <p:spPr>
          <a:xfrm>
            <a:off x="1950325" y="204825"/>
            <a:ext cx="550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4:</a:t>
            </a:r>
            <a:r>
              <a:rPr lang="pt-BR" sz="1600"/>
              <a:t> Verificamos se as observações estão nos seus respectivos clusters de acordo com sua distância. Se não, retagueamos os pontos novamente (</a:t>
            </a:r>
            <a:r>
              <a:rPr b="1" lang="pt-BR" sz="1600"/>
              <a:t>Passo 2 e 3</a:t>
            </a:r>
            <a:r>
              <a:rPr lang="pt-BR" sz="1600"/>
              <a:t>).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133cd3609fe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33cd3609fe_0_71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36" name="Google Shape;336;g133cd3609fe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33cd3609fe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000" y="771750"/>
            <a:ext cx="6228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33cd3609fe_0_71"/>
          <p:cNvSpPr txBox="1"/>
          <p:nvPr/>
        </p:nvSpPr>
        <p:spPr>
          <a:xfrm>
            <a:off x="6201875" y="3298000"/>
            <a:ext cx="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Mediatriz</a:t>
            </a:r>
            <a:endParaRPr/>
          </a:p>
        </p:txBody>
      </p:sp>
      <p:sp>
        <p:nvSpPr>
          <p:cNvPr id="339" name="Google Shape;339;g133cd3609fe_0_71"/>
          <p:cNvSpPr txBox="1"/>
          <p:nvPr/>
        </p:nvSpPr>
        <p:spPr>
          <a:xfrm>
            <a:off x="2182625" y="204825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2:</a:t>
            </a:r>
            <a:r>
              <a:rPr lang="pt-BR" sz="1600"/>
              <a:t> Alocamos as observação no seus respectivos cluster de acordo com sua distância  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133cd3609fe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33cd3609fe_0_87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46" name="Google Shape;346;g133cd3609fe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33cd3609fe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000" y="771750"/>
            <a:ext cx="6228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33cd3609fe_0_87"/>
          <p:cNvSpPr txBox="1"/>
          <p:nvPr/>
        </p:nvSpPr>
        <p:spPr>
          <a:xfrm>
            <a:off x="2182625" y="204825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3:</a:t>
            </a:r>
            <a:r>
              <a:rPr lang="pt-BR" sz="1600"/>
              <a:t> Recalculamos os centros dos centróides levando em consideração os pontos de cada cluster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133cd3609fe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33cd3609fe_0_100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55" name="Google Shape;355;g133cd3609fe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33cd3609fe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000" y="771750"/>
            <a:ext cx="6228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33cd3609fe_0_100"/>
          <p:cNvSpPr txBox="1"/>
          <p:nvPr/>
        </p:nvSpPr>
        <p:spPr>
          <a:xfrm>
            <a:off x="1950325" y="204825"/>
            <a:ext cx="550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4:</a:t>
            </a:r>
            <a:r>
              <a:rPr lang="pt-BR" sz="1600"/>
              <a:t> Verificamos se as observações estão nos seus respectivos clusters de acordo com sua distância. Se não, retagueamos os pontos novamente (</a:t>
            </a:r>
            <a:r>
              <a:rPr b="1" lang="pt-BR" sz="1600"/>
              <a:t>Passo 2 e 3</a:t>
            </a:r>
            <a:r>
              <a:rPr lang="pt-BR" sz="1600"/>
              <a:t>).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438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43067edd0_0_6"/>
          <p:cNvSpPr/>
          <p:nvPr/>
        </p:nvSpPr>
        <p:spPr>
          <a:xfrm>
            <a:off x="504875" y="2478025"/>
            <a:ext cx="6535500" cy="154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1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185" name="Google Shape;185;g1343067edd0_0_6"/>
          <p:cNvSpPr/>
          <p:nvPr/>
        </p:nvSpPr>
        <p:spPr>
          <a:xfrm>
            <a:off x="504875" y="1735625"/>
            <a:ext cx="7408200" cy="154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41B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6" name="Google Shape;186;g1343067edd0_0_6"/>
          <p:cNvSpPr/>
          <p:nvPr/>
        </p:nvSpPr>
        <p:spPr>
          <a:xfrm>
            <a:off x="504875" y="973625"/>
            <a:ext cx="8257500" cy="154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838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87" name="Google Shape;187;g1343067edd0_0_6"/>
          <p:cNvPicPr preferRelativeResize="0"/>
          <p:nvPr/>
        </p:nvPicPr>
        <p:blipFill rotWithShape="1">
          <a:blip r:embed="rId3">
            <a:alphaModFix/>
          </a:blip>
          <a:srcRect b="23721" l="35446" r="35449" t="23716"/>
          <a:stretch/>
        </p:blipFill>
        <p:spPr>
          <a:xfrm>
            <a:off x="4464749" y="-311490"/>
            <a:ext cx="3000000" cy="304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343067edd0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434" y="4797628"/>
            <a:ext cx="692958" cy="13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343067edd0_0_6"/>
          <p:cNvSpPr txBox="1"/>
          <p:nvPr/>
        </p:nvSpPr>
        <p:spPr>
          <a:xfrm>
            <a:off x="282000" y="4771216"/>
            <a:ext cx="18390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999999"/>
                </a:solidFill>
                <a:latin typeface="Rubik"/>
                <a:ea typeface="Rubik"/>
                <a:cs typeface="Rubik"/>
                <a:sym typeface="Rubik"/>
              </a:rPr>
              <a:t>PROPRIETARY &amp; CONFIDENTIAL</a:t>
            </a:r>
            <a:endParaRPr sz="600">
              <a:solidFill>
                <a:srgbClr val="99999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0" name="Google Shape;190;g1343067edd0_0_6"/>
          <p:cNvSpPr txBox="1"/>
          <p:nvPr/>
        </p:nvSpPr>
        <p:spPr>
          <a:xfrm>
            <a:off x="504875" y="442250"/>
            <a:ext cx="4591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Who am I</a:t>
            </a:r>
            <a:endParaRPr b="1" sz="55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91" name="Google Shape;191;g1343067edd0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50" y="1531000"/>
            <a:ext cx="1997400" cy="1997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2" name="Google Shape;192;g1343067edd0_0_6"/>
          <p:cNvSpPr/>
          <p:nvPr/>
        </p:nvSpPr>
        <p:spPr>
          <a:xfrm>
            <a:off x="626450" y="3755250"/>
            <a:ext cx="1950900" cy="767700"/>
          </a:xfrm>
          <a:prstGeom prst="rect">
            <a:avLst/>
          </a:prstGeom>
          <a:solidFill>
            <a:srgbClr val="88888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Pedro Casella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</a:rPr>
              <a:t>Data Scientist at Gympass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133cd3609fe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33cd3609fe_0_106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64" name="Google Shape;364;g133cd3609fe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33cd3609fe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4000" y="771750"/>
            <a:ext cx="61559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33cd3609fe_0_106"/>
          <p:cNvSpPr txBox="1"/>
          <p:nvPr/>
        </p:nvSpPr>
        <p:spPr>
          <a:xfrm>
            <a:off x="5632900" y="3320750"/>
            <a:ext cx="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Mediatriz</a:t>
            </a:r>
            <a:endParaRPr/>
          </a:p>
        </p:txBody>
      </p:sp>
      <p:sp>
        <p:nvSpPr>
          <p:cNvPr id="367" name="Google Shape;367;g133cd3609fe_0_106"/>
          <p:cNvSpPr txBox="1"/>
          <p:nvPr/>
        </p:nvSpPr>
        <p:spPr>
          <a:xfrm>
            <a:off x="2182625" y="204825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2:</a:t>
            </a:r>
            <a:r>
              <a:rPr lang="pt-BR" sz="1600"/>
              <a:t> Alocamos as observação no seus respectivos cluster de acordo com sua distância  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133cd3609fe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33cd3609fe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33cd3609fe_0_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000" y="771750"/>
            <a:ext cx="6192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33cd3609fe_0_94"/>
          <p:cNvSpPr txBox="1"/>
          <p:nvPr/>
        </p:nvSpPr>
        <p:spPr>
          <a:xfrm>
            <a:off x="2182625" y="204825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3:</a:t>
            </a:r>
            <a:r>
              <a:rPr lang="pt-BR" sz="1600"/>
              <a:t> Recalculamos os centros dos centróides levando em consideração os pontos de cada cluster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133cd3609fe_0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133cd3609fe_0_116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82" name="Google Shape;382;g133cd3609fe_0_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133cd3609fe_0_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000" y="771750"/>
            <a:ext cx="62999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133cd3609fe_0_116"/>
          <p:cNvSpPr txBox="1"/>
          <p:nvPr/>
        </p:nvSpPr>
        <p:spPr>
          <a:xfrm>
            <a:off x="2182625" y="204825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2:</a:t>
            </a:r>
            <a:r>
              <a:rPr lang="pt-BR" sz="1600"/>
              <a:t> Alocamos as observação no seus respectivos cluster de acordo com sua distância  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g133cd3609fe_0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33cd3609fe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33cd3609fe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000" y="771750"/>
            <a:ext cx="6264001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33cd3609fe_0_124"/>
          <p:cNvSpPr txBox="1"/>
          <p:nvPr/>
        </p:nvSpPr>
        <p:spPr>
          <a:xfrm>
            <a:off x="5632900" y="3320750"/>
            <a:ext cx="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Mediatriz</a:t>
            </a:r>
            <a:endParaRPr/>
          </a:p>
        </p:txBody>
      </p:sp>
      <p:sp>
        <p:nvSpPr>
          <p:cNvPr id="393" name="Google Shape;393;g133cd3609fe_0_124"/>
          <p:cNvSpPr txBox="1"/>
          <p:nvPr/>
        </p:nvSpPr>
        <p:spPr>
          <a:xfrm>
            <a:off x="1950325" y="204825"/>
            <a:ext cx="550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4:</a:t>
            </a:r>
            <a:r>
              <a:rPr lang="pt-BR" sz="1600"/>
              <a:t> Verificamos se as observações estão nos seus respectivos clusters de acordo com sua distância. Se sim, finalizamos o </a:t>
            </a:r>
            <a:r>
              <a:rPr lang="pt-BR" sz="1600"/>
              <a:t>algoritmo.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g133cd3609fe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33cd3609fe_0_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33cd3609fe_0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000" y="771750"/>
            <a:ext cx="6300000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33cd3609fe_0_132"/>
          <p:cNvSpPr txBox="1"/>
          <p:nvPr/>
        </p:nvSpPr>
        <p:spPr>
          <a:xfrm>
            <a:off x="5416700" y="3411775"/>
            <a:ext cx="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Mediatriz</a:t>
            </a:r>
            <a:endParaRPr/>
          </a:p>
        </p:txBody>
      </p:sp>
      <p:sp>
        <p:nvSpPr>
          <p:cNvPr id="402" name="Google Shape;402;g133cd3609fe_0_132"/>
          <p:cNvSpPr txBox="1"/>
          <p:nvPr/>
        </p:nvSpPr>
        <p:spPr>
          <a:xfrm>
            <a:off x="1950325" y="204825"/>
            <a:ext cx="5501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4:</a:t>
            </a:r>
            <a:r>
              <a:rPr lang="pt-BR" sz="1600"/>
              <a:t> Verificamos se as observações estão nos seus respectivos clusters de acordo com sua distância. Se sim, finalizamos o algoritmo.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133cd3609fe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133cd3609fe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133cd3609fe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4000" y="771750"/>
            <a:ext cx="5976000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458a73d69_0_44"/>
          <p:cNvSpPr txBox="1"/>
          <p:nvPr/>
        </p:nvSpPr>
        <p:spPr>
          <a:xfrm>
            <a:off x="966200" y="4058900"/>
            <a:ext cx="325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Repetir passos 2 e 3</a:t>
            </a:r>
            <a:endParaRPr sz="1600"/>
          </a:p>
        </p:txBody>
      </p:sp>
      <p:pic>
        <p:nvPicPr>
          <p:cNvPr id="415" name="Google Shape;415;g13458a73d69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13458a73d69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3458a73d69_0_44"/>
          <p:cNvSpPr txBox="1"/>
          <p:nvPr/>
        </p:nvSpPr>
        <p:spPr>
          <a:xfrm>
            <a:off x="5565925" y="4066200"/>
            <a:ext cx="3256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Fim:</a:t>
            </a:r>
            <a:r>
              <a:rPr lang="pt-BR" sz="1600"/>
              <a:t> valor de W fique inalterado.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18" name="Google Shape;418;g13458a73d69_0_44"/>
          <p:cNvSpPr txBox="1"/>
          <p:nvPr/>
        </p:nvSpPr>
        <p:spPr>
          <a:xfrm>
            <a:off x="106875" y="4743300"/>
            <a:ext cx="54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W = soma das distâncias dos pontos até o centróide </a:t>
            </a:r>
            <a:endParaRPr sz="1200"/>
          </a:p>
        </p:txBody>
      </p:sp>
      <p:sp>
        <p:nvSpPr>
          <p:cNvPr id="419" name="Google Shape;419;g13458a73d69_0_44"/>
          <p:cNvSpPr txBox="1"/>
          <p:nvPr/>
        </p:nvSpPr>
        <p:spPr>
          <a:xfrm>
            <a:off x="2030025" y="526600"/>
            <a:ext cx="526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1:</a:t>
            </a:r>
            <a:r>
              <a:rPr lang="pt-BR" sz="1600"/>
              <a:t> Inicializamos arbitrariamente m1, . . . mk.</a:t>
            </a:r>
            <a:endParaRPr sz="1600"/>
          </a:p>
        </p:txBody>
      </p:sp>
      <p:sp>
        <p:nvSpPr>
          <p:cNvPr id="420" name="Google Shape;420;g13458a73d69_0_44"/>
          <p:cNvSpPr txBox="1"/>
          <p:nvPr/>
        </p:nvSpPr>
        <p:spPr>
          <a:xfrm>
            <a:off x="2030025" y="957700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2:</a:t>
            </a:r>
            <a:r>
              <a:rPr lang="pt-BR" sz="1600"/>
              <a:t> Alocamos as observação no seus respectivos cluster de acordo com sua distância  </a:t>
            </a:r>
            <a:endParaRPr sz="1600"/>
          </a:p>
        </p:txBody>
      </p:sp>
      <p:sp>
        <p:nvSpPr>
          <p:cNvPr id="421" name="Google Shape;421;g13458a73d69_0_44"/>
          <p:cNvSpPr txBox="1"/>
          <p:nvPr/>
        </p:nvSpPr>
        <p:spPr>
          <a:xfrm>
            <a:off x="2075550" y="1634800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3:</a:t>
            </a:r>
            <a:r>
              <a:rPr lang="pt-BR" sz="1600"/>
              <a:t> Recalculamos os centróide levando em consideração os pontos de cada cluster</a:t>
            </a:r>
            <a:endParaRPr sz="1600"/>
          </a:p>
        </p:txBody>
      </p:sp>
      <p:sp>
        <p:nvSpPr>
          <p:cNvPr id="422" name="Google Shape;422;g13458a73d69_0_44"/>
          <p:cNvSpPr txBox="1"/>
          <p:nvPr/>
        </p:nvSpPr>
        <p:spPr>
          <a:xfrm>
            <a:off x="2075550" y="2311900"/>
            <a:ext cx="52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Passo 4:</a:t>
            </a:r>
            <a:r>
              <a:rPr lang="pt-BR" sz="1600"/>
              <a:t> Verificamos se a soma das distância dos pontos ao </a:t>
            </a:r>
            <a:r>
              <a:rPr lang="pt-BR" sz="1600"/>
              <a:t>centróide</a:t>
            </a:r>
            <a:r>
              <a:rPr lang="pt-BR" sz="1600"/>
              <a:t> mudou</a:t>
            </a:r>
            <a:endParaRPr sz="1600"/>
          </a:p>
        </p:txBody>
      </p:sp>
      <p:cxnSp>
        <p:nvCxnSpPr>
          <p:cNvPr id="423" name="Google Shape;423;g13458a73d69_0_44"/>
          <p:cNvCxnSpPr>
            <a:stCxn id="422" idx="2"/>
            <a:endCxn id="417" idx="0"/>
          </p:cNvCxnSpPr>
          <p:nvPr/>
        </p:nvCxnSpPr>
        <p:spPr>
          <a:xfrm>
            <a:off x="4710000" y="2989000"/>
            <a:ext cx="2484300" cy="10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g13458a73d69_0_44"/>
          <p:cNvCxnSpPr>
            <a:stCxn id="422" idx="2"/>
            <a:endCxn id="414" idx="0"/>
          </p:cNvCxnSpPr>
          <p:nvPr/>
        </p:nvCxnSpPr>
        <p:spPr>
          <a:xfrm flipH="1">
            <a:off x="2594700" y="2989000"/>
            <a:ext cx="2115300" cy="10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g13458a73d69_0_44"/>
          <p:cNvSpPr txBox="1"/>
          <p:nvPr/>
        </p:nvSpPr>
        <p:spPr>
          <a:xfrm>
            <a:off x="5905925" y="3190025"/>
            <a:ext cx="154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Não mudou</a:t>
            </a:r>
            <a:endParaRPr b="1" i="1"/>
          </a:p>
        </p:txBody>
      </p:sp>
      <p:sp>
        <p:nvSpPr>
          <p:cNvPr id="426" name="Google Shape;426;g13458a73d69_0_44"/>
          <p:cNvSpPr txBox="1"/>
          <p:nvPr/>
        </p:nvSpPr>
        <p:spPr>
          <a:xfrm>
            <a:off x="2487600" y="3190013"/>
            <a:ext cx="251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A </a:t>
            </a:r>
            <a:r>
              <a:rPr b="1" i="1" lang="pt-BR"/>
              <a:t>distância</a:t>
            </a:r>
            <a:r>
              <a:rPr b="1" i="1" lang="pt-BR"/>
              <a:t>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/>
              <a:t>mudou</a:t>
            </a:r>
            <a:endParaRPr b="1" i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133cd3609fe_0_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133cd3609fe_0_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133cd3609fe_0_139"/>
          <p:cNvSpPr txBox="1"/>
          <p:nvPr/>
        </p:nvSpPr>
        <p:spPr>
          <a:xfrm>
            <a:off x="651326" y="23253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i="1" lang="pt-BR" sz="3500">
                <a:latin typeface="Anton"/>
                <a:ea typeface="Anton"/>
                <a:cs typeface="Anton"/>
                <a:sym typeface="Anton"/>
              </a:rPr>
              <a:t>Aplicação Prática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CEFAB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6"/>
          <p:cNvSpPr txBox="1"/>
          <p:nvPr/>
        </p:nvSpPr>
        <p:spPr>
          <a:xfrm>
            <a:off x="651326" y="23253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pt-BR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HDBSCAN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7"/>
          <p:cNvSpPr txBox="1"/>
          <p:nvPr/>
        </p:nvSpPr>
        <p:spPr>
          <a:xfrm>
            <a:off x="651326" y="6489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pt-BR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Problemas com K-Means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7"/>
          <p:cNvSpPr txBox="1"/>
          <p:nvPr/>
        </p:nvSpPr>
        <p:spPr>
          <a:xfrm>
            <a:off x="726047" y="1543068"/>
            <a:ext cx="5333931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48" name="Google Shape;448;p17"/>
          <p:cNvSpPr txBox="1"/>
          <p:nvPr/>
        </p:nvSpPr>
        <p:spPr>
          <a:xfrm>
            <a:off x="3308465" y="1525402"/>
            <a:ext cx="5445986" cy="3416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Às vezes, </a:t>
            </a:r>
            <a:r>
              <a:rPr b="1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os dados não se escalam/normalizam</a:t>
            </a: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o processo não é feito corretamente, pois assume que os dados são “esféricos”.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Como solução, normalmente são utilizados algoritmos de 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clustering baseados em densidades</a:t>
            </a: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como o </a:t>
            </a:r>
            <a:r>
              <a:rPr b="1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HDBSCAN</a:t>
            </a: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áfico de dispersión&#10;&#10;Descripción generada automáticamente" id="449" name="Google Shape;44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11" y="1391683"/>
            <a:ext cx="2661088" cy="3433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Aprofundar nosso conhecimento sobre o Aprendizado Não Supervisionado</a:t>
            </a:r>
            <a:r>
              <a:rPr lang="pt-B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pt-B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conceitos de aplicação dos modelos de Clustering.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pt-B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Algoritmo K-means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pt-B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Atividade prática 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8" name="Google Shape;1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"/>
          <p:cNvSpPr txBox="1"/>
          <p:nvPr/>
        </p:nvSpPr>
        <p:spPr>
          <a:xfrm>
            <a:off x="618401" y="2646267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pt-BR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DA AULA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0" name="Google Shape;2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8"/>
          <p:cNvSpPr txBox="1"/>
          <p:nvPr/>
        </p:nvSpPr>
        <p:spPr>
          <a:xfrm>
            <a:off x="651326" y="6489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pt-BR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 que é HDBSCAN?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8"/>
          <p:cNvSpPr txBox="1"/>
          <p:nvPr/>
        </p:nvSpPr>
        <p:spPr>
          <a:xfrm>
            <a:off x="726047" y="1543068"/>
            <a:ext cx="5333931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8" name="Google Shape;458;p18"/>
          <p:cNvSpPr txBox="1"/>
          <p:nvPr/>
        </p:nvSpPr>
        <p:spPr>
          <a:xfrm>
            <a:off x="360475" y="1499175"/>
            <a:ext cx="8394000" cy="2169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É um algoritmo de cluster ou agrupamento </a:t>
            </a:r>
            <a:r>
              <a:rPr b="1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baseado em densidade</a:t>
            </a: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podendo ser utilizado para </a:t>
            </a:r>
            <a:r>
              <a:rPr b="1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clusters de qualquer forma em um conjunto de dados que contenha ruído e valores atípicos</a:t>
            </a: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A ideia básica por trás do foco de agrupamento baseado em densidade deriva de um </a:t>
            </a:r>
            <a:r>
              <a:rPr b="0" i="0" lang="pt-BR" sz="1800" u="none" cap="none" strike="noStrike">
                <a:solidFill>
                  <a:schemeClr val="dk1"/>
                </a:solidFill>
                <a:highlight>
                  <a:srgbClr val="3CEFAB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método intuitivo de agrupamento humano</a:t>
            </a: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59" name="Google Shape;45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6863" y="3796000"/>
            <a:ext cx="1150324" cy="11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9"/>
          <p:cNvSpPr txBox="1"/>
          <p:nvPr/>
        </p:nvSpPr>
        <p:spPr>
          <a:xfrm>
            <a:off x="575125" y="1106175"/>
            <a:ext cx="40437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pt-BR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HDBSCAN em ação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9"/>
          <p:cNvSpPr txBox="1"/>
          <p:nvPr/>
        </p:nvSpPr>
        <p:spPr>
          <a:xfrm>
            <a:off x="649847" y="20002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68" name="Google Shape;468;p19"/>
          <p:cNvSpPr txBox="1"/>
          <p:nvPr/>
        </p:nvSpPr>
        <p:spPr>
          <a:xfrm>
            <a:off x="575125" y="2158874"/>
            <a:ext cx="4456800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Por exemplo, ao visualizar a figura, é possível facilmente identificar três grupos e vários pontos de ruído por conta das diferenças na densidade dos pontos.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Gráfico, Gráfico de dispersión&#10;&#10;Descripción generada automáticamente" id="469" name="Google Shape;46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8032" y="530975"/>
            <a:ext cx="3809446" cy="40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0"/>
          <p:cNvSpPr txBox="1"/>
          <p:nvPr/>
        </p:nvSpPr>
        <p:spPr>
          <a:xfrm>
            <a:off x="726047" y="1543068"/>
            <a:ext cx="5333931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77" name="Google Shape;477;p20"/>
          <p:cNvSpPr txBox="1"/>
          <p:nvPr/>
        </p:nvSpPr>
        <p:spPr>
          <a:xfrm>
            <a:off x="651325" y="2616074"/>
            <a:ext cx="8027100" cy="133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Assim, os clusters são regiões densas no espaço de dados, separadas por regiões de menor densidade de pontos. O algoritmo HDBSCAN se baseia nessa </a:t>
            </a:r>
            <a:r>
              <a:rPr b="1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noção intuitiva de clusters e ruídos</a:t>
            </a: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8" name="Google Shape;4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38" y="9125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1400" scaled="0"/>
        </a:gra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1"/>
          <p:cNvSpPr txBox="1"/>
          <p:nvPr/>
        </p:nvSpPr>
        <p:spPr>
          <a:xfrm>
            <a:off x="651326" y="23253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pt-BR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K-MEANS VS HDBSCAN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5280" y="4770689"/>
            <a:ext cx="1055936" cy="2891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2" name="Google Shape;492;p22"/>
          <p:cNvGraphicFramePr/>
          <p:nvPr/>
        </p:nvGraphicFramePr>
        <p:xfrm>
          <a:off x="329315" y="5123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{77D160B6-AC8B-4A02-9194-65B6682CE6E8}</a:tableStyleId>
              </a:tblPr>
              <a:tblGrid>
                <a:gridCol w="4249975"/>
                <a:gridCol w="4249975"/>
              </a:tblGrid>
              <a:tr h="380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pt-BR" sz="2000" u="none" cap="none" strike="noStrike">
                          <a:latin typeface="Anton"/>
                          <a:ea typeface="Anton"/>
                          <a:cs typeface="Anton"/>
                          <a:sym typeface="Anton"/>
                        </a:rPr>
                        <a:t>K-Means</a:t>
                      </a:r>
                      <a:endParaRPr b="0" sz="2000" u="none" cap="none" strike="noStrike"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45725" marB="45725" marR="91450" marL="91450"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pt-BR" sz="2000" u="none" cap="none" strike="noStrike">
                          <a:latin typeface="Anton"/>
                          <a:ea typeface="Anton"/>
                          <a:cs typeface="Anton"/>
                          <a:sym typeface="Anton"/>
                        </a:rPr>
                        <a:t>HDBSCAN</a:t>
                      </a:r>
                      <a:endParaRPr b="0" sz="2000" u="none" cap="none" strike="noStrike"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45725" marB="45725" marR="91450" marL="91450">
                    <a:solidFill>
                      <a:srgbClr val="3DFFBC"/>
                    </a:solidFill>
                  </a:tcPr>
                </a:tc>
              </a:tr>
              <a:tr h="702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0" lang="pt-BR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 agrupamento K-Means é sensível à quantidade de grupos especificada.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0" lang="pt-BR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Não é necessário especificar o número de grupos.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907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 agrupamento em clusters K-Means não funciona bem com valores atípicos e conjuntos de dados com ruído.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88900" marB="88900" marR="63500" marL="63500" anchor="ctr"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 agrupamento em clusters HDBSCAN manipula valores atípicos e conjuntos de dados com ruído de maneira eficiente.</a:t>
                      </a:r>
                      <a:endParaRPr i="0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91450" marL="91450">
                    <a:solidFill>
                      <a:srgbClr val="3DFFBC"/>
                    </a:solidFill>
                  </a:tcPr>
                </a:tc>
              </a:tr>
              <a:tr h="10961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0" lang="pt-BR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As densidades variáveis dos pontos de dados não afetam o algoritmo de agrupamento K-Means.</a:t>
                      </a:r>
                      <a:endParaRPr i="0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0" lang="pt-BR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 agrupamento em clusters HDBSCAN não funciona muito bem para conjuntos de dados dispersos ou para pontos de dados com densidade variável.</a:t>
                      </a:r>
                      <a:endParaRPr i="0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  <a:tr h="89425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0" lang="pt-BR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O agrupamento em clusters K-Means é mais eficiente para grandes conjuntos de dados.</a:t>
                      </a:r>
                      <a:endParaRPr i="0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91450" marL="91450">
                    <a:solidFill>
                      <a:srgbClr val="EF8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i="0" lang="pt-BR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HDBSCAN Clustering não consegue manipular conjuntos de dados de grandes proporções de maneira eficiente.</a:t>
                      </a:r>
                      <a:endParaRPr i="0"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45725" marB="45725" marR="91450" marL="91450">
                    <a:solidFill>
                      <a:srgbClr val="3DFFBC"/>
                    </a:solidFill>
                  </a:tcPr>
                </a:tc>
              </a:tr>
            </a:tbl>
          </a:graphicData>
        </a:graphic>
      </p:graphicFrame>
      <p:pic>
        <p:nvPicPr>
          <p:cNvPr id="493" name="Google Shape;49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916" y="4749938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3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pt-BR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pt-BR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5/10 MINUTOS E JÁ VOLTAMOS!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99" name="Google Shape;49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2666" y="4687013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4"/>
          <p:cNvSpPr txBox="1"/>
          <p:nvPr/>
        </p:nvSpPr>
        <p:spPr>
          <a:xfrm>
            <a:off x="1004588" y="1556400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pt-BR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EXEMPLO NA PRÁTICA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pt-BR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Utilizaremos a pasta de exercícios com os arquivos </a:t>
            </a:r>
            <a:r>
              <a:rPr b="1" i="1" lang="pt-BR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CoderHouse.ipynb</a:t>
            </a:r>
            <a:r>
              <a:rPr b="0" i="1" lang="pt-BR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para praticar </a:t>
            </a:r>
            <a:r>
              <a:rPr b="0" i="1" lang="pt-BR" sz="18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KMEDIANS, FUZZYKMEANS, KMEANS e HDBSCAN.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8E7E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05" name="Google Shape;50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25" y="4216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7566" y="4682013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5"/>
          <p:cNvSpPr txBox="1"/>
          <p:nvPr/>
        </p:nvSpPr>
        <p:spPr>
          <a:xfrm>
            <a:off x="300150" y="2181000"/>
            <a:ext cx="85437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pt-BR" sz="34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Pesquisa sobre Clustering</a:t>
            </a:r>
            <a:endParaRPr b="0" i="1" sz="34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2" name="Google Shape;512;p25"/>
          <p:cNvSpPr txBox="1"/>
          <p:nvPr/>
        </p:nvSpPr>
        <p:spPr>
          <a:xfrm>
            <a:off x="94500" y="3606379"/>
            <a:ext cx="8955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Atividade em Grupo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pt-BR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Duração aproximada: 20 Minutos </a:t>
            </a:r>
            <a:r>
              <a:rPr b="0" i="0" lang="pt-BR" sz="20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0" sz="2000" u="none" cap="none" strike="noStrike">
              <a:solidFill>
                <a:srgbClr val="000000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13" name="Google Shape;5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606549"/>
            <a:ext cx="1379450" cy="13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6"/>
          <p:cNvSpPr txBox="1"/>
          <p:nvPr/>
        </p:nvSpPr>
        <p:spPr>
          <a:xfrm>
            <a:off x="502950" y="1959125"/>
            <a:ext cx="7809777" cy="15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Convidamos você a: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DFF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Pesquisar outros métodos de Clustering além dos vistos e estudados durante a aula. Ex. DBSCAN, K-Medoids, etc.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DFF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Documentar um breve resumo da análise realizada, detalhando usos e características dos algoritmos.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DFF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Discutir colaborativamente entre todos.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6"/>
          <p:cNvSpPr txBox="1"/>
          <p:nvPr/>
        </p:nvSpPr>
        <p:spPr>
          <a:xfrm>
            <a:off x="1710810" y="4449527"/>
            <a:ext cx="457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pt-BR" sz="19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Ferramenta sugerida: </a:t>
            </a:r>
            <a:r>
              <a:rPr b="0" i="0" lang="pt-BR" sz="19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Miro </a:t>
            </a:r>
            <a:endParaRPr b="0" i="0" sz="19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23" name="Google Shape;52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4522" y="210900"/>
            <a:ext cx="1006400" cy="10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6"/>
          <p:cNvSpPr txBox="1"/>
          <p:nvPr/>
        </p:nvSpPr>
        <p:spPr>
          <a:xfrm>
            <a:off x="493025" y="515476"/>
            <a:ext cx="82515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pt-BR" sz="28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Pesquisa sobre Clustering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6"/>
          <p:cNvSpPr txBox="1"/>
          <p:nvPr/>
        </p:nvSpPr>
        <p:spPr>
          <a:xfrm>
            <a:off x="589075" y="1011100"/>
            <a:ext cx="4255500" cy="4677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pt-BR" sz="16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Duração aproximada: 20 Minutos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7"/>
          <p:cNvSpPr txBox="1"/>
          <p:nvPr/>
        </p:nvSpPr>
        <p:spPr>
          <a:xfrm>
            <a:off x="3334541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pt-BR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PERGUNTAS?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532" name="Google Shape;5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9404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1866" y="4677138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0"/>
          <p:cNvSpPr txBox="1"/>
          <p:nvPr/>
        </p:nvSpPr>
        <p:spPr>
          <a:xfrm>
            <a:off x="1342625" y="743975"/>
            <a:ext cx="65208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1" lang="pt-BR" sz="2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Referências bibliográficas</a:t>
            </a:r>
            <a:endParaRPr b="0" i="1" sz="3600" u="none" cap="none" strike="noStrike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113" y="1346950"/>
            <a:ext cx="2061277" cy="3105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0" name="Google Shape;21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2264" y="1346950"/>
            <a:ext cx="2066253" cy="3105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0918" y="1314550"/>
            <a:ext cx="2418273" cy="31745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8"/>
          <p:cNvSpPr txBox="1"/>
          <p:nvPr/>
        </p:nvSpPr>
        <p:spPr>
          <a:xfrm>
            <a:off x="1877009" y="2623175"/>
            <a:ext cx="5389981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Resumo do que foi visto na aula de hoje: </a:t>
            </a:r>
            <a:r>
              <a:rPr b="0" i="0" lang="pt-BR" sz="21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Aprendizado Não Supervisionado.</a:t>
            </a:r>
            <a:endParaRPr b="0" i="0" sz="13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36550" lvl="0" marL="3429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Char char="-"/>
            </a:pPr>
            <a:r>
              <a:rPr b="0" i="0" lang="pt-BR" sz="21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 Exemplos de algoritmos de Clustering.</a:t>
            </a:r>
            <a:endParaRPr b="0" i="0" sz="21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2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pt-BR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MUITO OBRIGADO(A)! 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0" name="Google Shape;54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7141" y="4672238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zzy on Apple iOS 12.2" id="545" name="Google Shape;54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9"/>
          <p:cNvSpPr txBox="1"/>
          <p:nvPr/>
        </p:nvSpPr>
        <p:spPr>
          <a:xfrm>
            <a:off x="1221940" y="2409500"/>
            <a:ext cx="670012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pt-BR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DÊ SUA OPINIÃO E AVALIE ESTA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7" name="Google Shape;54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1116" y="4687138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pt-BR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#DEMOCRATIZANDOAEDUCAÇÃO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 txBox="1"/>
          <p:nvPr/>
        </p:nvSpPr>
        <p:spPr>
          <a:xfrm>
            <a:off x="651296" y="6159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pt-BR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Para que servem?</a:t>
            </a:r>
            <a:endParaRPr b="0" i="0" sz="3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 txBox="1"/>
          <p:nvPr/>
        </p:nvSpPr>
        <p:spPr>
          <a:xfrm>
            <a:off x="600000" y="2651175"/>
            <a:ext cx="7944000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🎯 </a:t>
            </a:r>
            <a:r>
              <a:rPr b="1" i="0" lang="pt-BR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Encontrar uma estrutura ou um padrão em uma coleção de dados não classificados.</a:t>
            </a:r>
            <a:endParaRPr b="0" i="1" sz="13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228600" y="1524000"/>
            <a:ext cx="875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Também são conhecidos como algoritmos de </a:t>
            </a:r>
            <a:r>
              <a:rPr lang="pt-BR" sz="1600">
                <a:solidFill>
                  <a:schemeClr val="dk1"/>
                </a:solidFill>
                <a:highlight>
                  <a:srgbClr val="3DFFBC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agregação</a:t>
            </a:r>
            <a:r>
              <a:rPr b="0" i="0" lang="pt-BR" sz="1600" u="none" cap="none" strike="noStrike">
                <a:solidFill>
                  <a:schemeClr val="dk1"/>
                </a:solidFill>
                <a:highlight>
                  <a:srgbClr val="3DFFBC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ou segmentação</a:t>
            </a:r>
            <a:r>
              <a:rPr b="0" i="0" lang="pt-BR" sz="1600" u="none" cap="none" strike="noStrike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pt-BR" sz="16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 têm como sua principal função: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531125" y="3872550"/>
            <a:ext cx="7992600" cy="461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Tentam encontrar grupos nos dados que tenham atributos em comum. </a:t>
            </a: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🧐</a:t>
            </a:r>
            <a:r>
              <a:rPr b="0" i="1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b="0" i="1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21" name="Google Shape;22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CEFAB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pt-BR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K-MEANS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7" name="Google Shape;2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3"/>
          <p:cNvSpPr txBox="1"/>
          <p:nvPr/>
        </p:nvSpPr>
        <p:spPr>
          <a:xfrm>
            <a:off x="3923550" y="2666100"/>
            <a:ext cx="12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(Lloyd (1957))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4"/>
          <p:cNvSpPr txBox="1"/>
          <p:nvPr/>
        </p:nvSpPr>
        <p:spPr>
          <a:xfrm>
            <a:off x="651325" y="572775"/>
            <a:ext cx="42381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pt-BR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Para que serve?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4"/>
          <p:cNvSpPr txBox="1"/>
          <p:nvPr/>
        </p:nvSpPr>
        <p:spPr>
          <a:xfrm>
            <a:off x="726047" y="1543068"/>
            <a:ext cx="5333931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7" name="Google Shape;237;p14"/>
          <p:cNvSpPr txBox="1"/>
          <p:nvPr/>
        </p:nvSpPr>
        <p:spPr>
          <a:xfrm>
            <a:off x="381725" y="1634475"/>
            <a:ext cx="3763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objetivo desse algoritmo é </a:t>
            </a:r>
            <a:r>
              <a:rPr b="1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encontrar grupos nos dados </a:t>
            </a:r>
            <a:r>
              <a:rPr b="1" lang="pt-B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levando</a:t>
            </a:r>
            <a:r>
              <a:rPr b="1" lang="pt-B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em consideração </a:t>
            </a:r>
            <a:r>
              <a:rPr b="1" lang="pt-B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características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jemplo de clustering con k-means en Python – Exponentis" id="238" name="Google Shape;23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4219" y="1516023"/>
            <a:ext cx="4709159" cy="199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 txBox="1"/>
          <p:nvPr/>
        </p:nvSpPr>
        <p:spPr>
          <a:xfrm>
            <a:off x="152400" y="3581400"/>
            <a:ext cx="8809800" cy="1015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 algoritmo funciona de forma iterativa, atribuindo cada ponto de dado a um dos grupos K em função das características que apresentem.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4"/>
          <p:cNvSpPr txBox="1"/>
          <p:nvPr/>
        </p:nvSpPr>
        <p:spPr>
          <a:xfrm>
            <a:off x="7265148" y="-163275"/>
            <a:ext cx="194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pt-BR" sz="23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K-MEANS</a:t>
            </a:r>
            <a:endParaRPr b="0" i="1" sz="23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2" name="Google Shape;242;p14"/>
          <p:cNvSpPr txBox="1"/>
          <p:nvPr/>
        </p:nvSpPr>
        <p:spPr>
          <a:xfrm>
            <a:off x="7806125" y="380275"/>
            <a:ext cx="129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(Lloyd (1957))</a:t>
            </a:r>
            <a:endParaRPr i="1"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5"/>
          <p:cNvSpPr txBox="1"/>
          <p:nvPr/>
        </p:nvSpPr>
        <p:spPr>
          <a:xfrm>
            <a:off x="651326" y="6489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pt-BR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Como faz o agrupamento?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26047" y="1543068"/>
            <a:ext cx="5333931" cy="1615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422726" y="2947068"/>
            <a:ext cx="8103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Os </a:t>
            </a:r>
            <a:r>
              <a:rPr lang="pt-BR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centróides</a:t>
            </a: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dos clusters K, que podem ser usados para rotular novos dados.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Rótulos para os dados de formação, cada ponto de dado é atribuído a um único cluster.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304800" y="1524000"/>
            <a:ext cx="8563800" cy="1107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Os pontos de dados </a:t>
            </a:r>
            <a:r>
              <a:rPr b="1" i="0" lang="pt-BR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são agrupados de acordo com a semelhança de suas características</a:t>
            </a:r>
            <a:r>
              <a:rPr b="0" i="0" lang="pt-BR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Os resultados do K-Means são: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10" cy="3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5"/>
          <p:cNvSpPr txBox="1"/>
          <p:nvPr/>
        </p:nvSpPr>
        <p:spPr>
          <a:xfrm>
            <a:off x="7265148" y="-163275"/>
            <a:ext cx="1943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pt-BR" sz="23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K-MEANS</a:t>
            </a:r>
            <a:endParaRPr b="0" i="1" sz="23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7806125" y="380275"/>
            <a:ext cx="129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900"/>
              <a:t>(Lloyd (1957))</a:t>
            </a:r>
            <a:endParaRPr i="1"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33cd3609f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33cd3609fe_0_0"/>
          <p:cNvSpPr txBox="1"/>
          <p:nvPr/>
        </p:nvSpPr>
        <p:spPr>
          <a:xfrm>
            <a:off x="651326" y="648965"/>
            <a:ext cx="7841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pt-BR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Como faz o agrupamento?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133cd3609fe_0_0"/>
          <p:cNvSpPr txBox="1"/>
          <p:nvPr/>
        </p:nvSpPr>
        <p:spPr>
          <a:xfrm>
            <a:off x="726047" y="1543068"/>
            <a:ext cx="5334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62" name="Google Shape;262;g133cd3609f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529" y="4659650"/>
            <a:ext cx="1419308" cy="3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33cd3609f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7250" y="1346778"/>
            <a:ext cx="5334000" cy="319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